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5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696" r:id="rId12"/>
    <p:sldId id="697" r:id="rId13"/>
    <p:sldId id="308" r:id="rId14"/>
    <p:sldId id="310" r:id="rId15"/>
    <p:sldId id="675" r:id="rId16"/>
    <p:sldId id="311" r:id="rId17"/>
    <p:sldId id="315" r:id="rId18"/>
    <p:sldId id="698" r:id="rId19"/>
    <p:sldId id="309" r:id="rId20"/>
    <p:sldId id="269" r:id="rId21"/>
    <p:sldId id="305" r:id="rId22"/>
    <p:sldId id="322" r:id="rId23"/>
    <p:sldId id="278" r:id="rId24"/>
    <p:sldId id="331" r:id="rId25"/>
    <p:sldId id="694" r:id="rId26"/>
    <p:sldId id="330" r:id="rId27"/>
    <p:sldId id="286" r:id="rId28"/>
    <p:sldId id="701" r:id="rId29"/>
    <p:sldId id="280" r:id="rId30"/>
    <p:sldId id="340" r:id="rId31"/>
    <p:sldId id="702" r:id="rId32"/>
    <p:sldId id="321" r:id="rId33"/>
    <p:sldId id="328" r:id="rId34"/>
    <p:sldId id="703" r:id="rId35"/>
    <p:sldId id="332" r:id="rId36"/>
    <p:sldId id="342" r:id="rId37"/>
    <p:sldId id="700" r:id="rId38"/>
    <p:sldId id="272" r:id="rId39"/>
    <p:sldId id="338" r:id="rId40"/>
    <p:sldId id="287" r:id="rId41"/>
    <p:sldId id="695" r:id="rId42"/>
    <p:sldId id="575" r:id="rId43"/>
    <p:sldId id="289" r:id="rId44"/>
    <p:sldId id="699" r:id="rId45"/>
    <p:sldId id="323" r:id="rId46"/>
    <p:sldId id="677" r:id="rId47"/>
    <p:sldId id="320" r:id="rId48"/>
    <p:sldId id="334" r:id="rId49"/>
    <p:sldId id="336" r:id="rId50"/>
    <p:sldId id="337" r:id="rId51"/>
    <p:sldId id="329" r:id="rId52"/>
    <p:sldId id="292" r:id="rId53"/>
    <p:sldId id="293" r:id="rId5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0" d="100"/>
          <a:sy n="90" d="100"/>
        </p:scale>
        <p:origin x="40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07/24/2024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24.07.2024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24.07.2024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24.07.2024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24.07.2024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24.07.2024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24.07.2024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24.07.2024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24.07.2024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24.07.2024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24.07.2024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24.07.2024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24.07.2024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09864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arxiv.org/abs/1706.03762" TargetMode="Externa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4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6.png"/><Relationship Id="rId4" Type="http://schemas.openxmlformats.org/officeDocument/2006/relationships/hyperlink" Target="https://arxiv.org/abs/1706.03762" TargetMode="External"/><Relationship Id="rId9" Type="http://schemas.openxmlformats.org/officeDocument/2006/relationships/hyperlink" Target="https://fleuret.org/public/lbdl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@alexmriggio/bert-for-sequence-classification-from-scratch-code-and-theory-fb88053800fa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30.png"/><Relationship Id="rId4" Type="http://schemas.openxmlformats.org/officeDocument/2006/relationships/hyperlink" Target="https://arxiv.org/abs/1706.03762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lexmriggio/bert-for-sequence-classification-from-scratch-code-and-theory-fb88053800fa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ccormickml.com/2019/07/22/BERT-fine-tuning/" TargetMode="External"/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204.02311" TargetMode="External"/><Relationship Id="rId3" Type="http://schemas.openxmlformats.org/officeDocument/2006/relationships/hyperlink" Target="https://cdn.openai.com/better-language-models/language_models_are_unsupervised_multitask_learners.pdf" TargetMode="External"/><Relationship Id="rId7" Type="http://schemas.openxmlformats.org/officeDocument/2006/relationships/hyperlink" Target="https://ai.meta.com/research/publications/llama-2-open-foundation-and-fine-tuned-chat-models/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03.12712" TargetMode="External"/><Relationship Id="rId5" Type="http://schemas.openxmlformats.org/officeDocument/2006/relationships/hyperlink" Target="https://cdn.openai.com/papers/gpt-4.pdf" TargetMode="External"/><Relationship Id="rId4" Type="http://schemas.openxmlformats.org/officeDocument/2006/relationships/hyperlink" Target="https://arxiv.org/abs/2005.14165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1652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l/main/en/sft_trainer" TargetMode="External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meronrwolfe.substack.com/p/understanding-and-using-supervised" TargetMode="External"/><Relationship Id="rId5" Type="http://schemas.openxmlformats.org/officeDocument/2006/relationships/hyperlink" Target="https://arxiv.org/abs/2305.18290" TargetMode="External"/><Relationship Id="rId4" Type="http://schemas.openxmlformats.org/officeDocument/2006/relationships/hyperlink" Target="https://arxiv.org/abs/2203.02155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prompt-engineering" TargetMode="External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12173" TargetMode="External"/><Relationship Id="rId4" Type="http://schemas.openxmlformats.org/officeDocument/2006/relationships/hyperlink" Target="https://storage.googleapis.com/deepmind-media/gemini/gemini_v1_5_report.pdf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Relationship Id="rId9" Type="http://schemas.openxmlformats.org/officeDocument/2006/relationships/hyperlink" Target="https://fleuret.org/public/lbdl.pdf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blog/meta-llama-3/" TargetMode="External"/><Relationship Id="rId3" Type="http://schemas.openxmlformats.org/officeDocument/2006/relationships/hyperlink" Target="https://www.anthropic.com/news/claude-3-5-sonnet" TargetMode="External"/><Relationship Id="rId7" Type="http://schemas.openxmlformats.org/officeDocument/2006/relationships/hyperlink" Target="https://arxiv.org/abs/2310.06825" TargetMode="External"/><Relationship Id="rId2" Type="http://schemas.openxmlformats.org/officeDocument/2006/relationships/hyperlink" Target="https://openai.com/index/hello-gpt-4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404.14219" TargetMode="External"/><Relationship Id="rId5" Type="http://schemas.openxmlformats.org/officeDocument/2006/relationships/hyperlink" Target="https://arxiv.org/abs/2403.08295" TargetMode="External"/><Relationship Id="rId4" Type="http://schemas.openxmlformats.org/officeDocument/2006/relationships/hyperlink" Target="https://storage.googleapis.com/deepmind-media/gemini/gemini_v1_5_report.pdf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hyperlink" Target="https://blog.langchain.dev/enhancing-rag-based-applications-accuracy-by-constructing-and-leveraging-knowledge-graphs/" TargetMode="External"/><Relationship Id="rId4" Type="http://schemas.openxmlformats.org/officeDocument/2006/relationships/hyperlink" Target="https://medium.com/@vndee.huynh/build-your-own-rag-and-run-it-locally-langchain-ollama-streamlit-181d42805895" TargetMode="Externa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309.03409" TargetMode="External"/><Relationship Id="rId3" Type="http://schemas.openxmlformats.org/officeDocument/2006/relationships/hyperlink" Target="https://arxiv.org/abs/2401.04088" TargetMode="External"/><Relationship Id="rId7" Type="http://schemas.openxmlformats.org/officeDocument/2006/relationships/hyperlink" Target="https://arxiv.org/abs/2312.00752" TargetMode="External"/><Relationship Id="rId2" Type="http://schemas.openxmlformats.org/officeDocument/2006/relationships/hyperlink" Target="https://arxiv.org/abs/1701.0653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5.14135" TargetMode="External"/><Relationship Id="rId5" Type="http://schemas.openxmlformats.org/officeDocument/2006/relationships/hyperlink" Target="https://arxiv.org/abs/2004.05150" TargetMode="External"/><Relationship Id="rId10" Type="http://schemas.openxmlformats.org/officeDocument/2006/relationships/image" Target="../media/image42.png"/><Relationship Id="rId4" Type="http://schemas.openxmlformats.org/officeDocument/2006/relationships/hyperlink" Target="https://storage.googleapis.com/deepmind-media/gemini/gemini_v1_5_report.pdf" TargetMode="External"/><Relationship Id="rId9" Type="http://schemas.openxmlformats.org/officeDocument/2006/relationships/hyperlink" Target="https://arxiv.org/abs/2106.09685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4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s://cdn.openai.com/papers/Generative_Pretraining_from_Pixels_V2.pdf" TargetMode="Externa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5.05665" TargetMode="External"/><Relationship Id="rId4" Type="http://schemas.openxmlformats.org/officeDocument/2006/relationships/hyperlink" Target="https://arxiv.org/abs/2302.14045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xport.arxiv.org/abs/2405.17247" TargetMode="Externa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5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eepmind-media/gemini/gemini_1_report.pdf" TargetMode="Externa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fleuret.org/public/lbdl.pdf" TargetMode="External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.png"/><Relationship Id="rId4" Type="http://schemas.openxmlformats.org/officeDocument/2006/relationships/hyperlink" Target="https://ai.meta.com/research/publications/the-llama-3-herd-of-models/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blog/dall-e/" TargetMode="External"/><Relationship Id="rId5" Type="http://schemas.openxmlformats.org/officeDocument/2006/relationships/image" Target="../media/image56.png"/><Relationship Id="rId4" Type="http://schemas.openxmlformats.org/officeDocument/2006/relationships/hyperlink" Target="https://cdn.openai.com/papers/dall-e-3.pdf" TargetMode="Externa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5.136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924800" cy="459755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a</a:t>
                </a:r>
                <a:r>
                  <a:rPr lang="en-DE" sz="2200" dirty="0"/>
                  <a:t>ttention permutation invariant </a:t>
                </a:r>
                <a:r>
                  <a:rPr lang="en-DE" sz="22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different choices:</a:t>
                </a:r>
                <a:endParaRPr lang="en-GB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for each absolute position</a:t>
                </a:r>
                <a:r>
                  <a:rPr lang="en-DE" sz="2200" dirty="0">
                    <a:sym typeface="Wingdings" pitchFamily="2" charset="2"/>
                  </a:rPr>
                  <a:t> </a:t>
                </a:r>
                <a:r>
                  <a:rPr lang="en-GB" sz="2200" dirty="0">
                    <a:sym typeface="Wingdings" pitchFamily="2" charset="2"/>
                  </a:rPr>
                  <a:t>(from 1 to maximum sequence length), add a learned vector (of </a:t>
                </a:r>
                <a:r>
                  <a:rPr lang="en-DE" sz="2200" dirty="0">
                    <a:sym typeface="Wingdings" pitchFamily="2" charset="2"/>
                  </a:rPr>
                  <a:t>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2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200" dirty="0">
                    <a:sym typeface="Wingdings" pitchFamily="2" charset="2"/>
                  </a:rPr>
                  <a:t>) to input embeddings  each positional embedding independent of others</a:t>
                </a:r>
                <a:endParaRPr lang="en-DE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add f</a:t>
                </a:r>
                <a:r>
                  <a:rPr lang="en-DE" sz="2200" dirty="0">
                    <a:sym typeface="Wingdings" pitchFamily="2" charset="2"/>
                  </a:rPr>
                  <a:t>ixed</a:t>
                </a:r>
                <a:r>
                  <a:rPr lang="en-GB" sz="2200" dirty="0">
                    <a:sym typeface="Wingdings" pitchFamily="2" charset="2"/>
                  </a:rPr>
                  <a:t> </a:t>
                </a:r>
                <a:r>
                  <a:rPr lang="en-DE" sz="2200" dirty="0">
                    <a:sym typeface="Wingdings" pitchFamily="2" charset="2"/>
                  </a:rPr>
                  <a:t>sin</a:t>
                </a:r>
                <a:r>
                  <a:rPr lang="en-GB" sz="2200" dirty="0" err="1">
                    <a:sym typeface="Wingdings" pitchFamily="2" charset="2"/>
                  </a:rPr>
                  <a:t>usoidal</a:t>
                </a:r>
                <a:r>
                  <a:rPr lang="en-DE" sz="2200" dirty="0">
                    <a:sym typeface="Wingdings" pitchFamily="2" charset="2"/>
                  </a:rPr>
                  <a:t> functions for each </a:t>
                </a:r>
                <a:r>
                  <a:rPr lang="en-GB" sz="2200" dirty="0">
                    <a:sym typeface="Wingdings" pitchFamily="2" charset="2"/>
                  </a:rPr>
                  <a:t>position and </a:t>
                </a:r>
                <a:r>
                  <a:rPr lang="en-DE" sz="2200" dirty="0">
                    <a:sym typeface="Wingdings" pitchFamily="2" charset="2"/>
                  </a:rPr>
                  <a:t>dimension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GB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200" dirty="0">
                  <a:sym typeface="Wingdings" pitchFamily="2" charset="2"/>
                </a:endParaRPr>
              </a:p>
              <a:p>
                <a:r>
                  <a:rPr lang="en-GB" sz="2200" dirty="0">
                    <a:sym typeface="Wingdings" pitchFamily="2" charset="2"/>
                  </a:rPr>
                  <a:t>rotate input embeddings by multiples (position) of a small angle (</a:t>
                </a:r>
                <a:r>
                  <a:rPr lang="en-GB" sz="2200" dirty="0" err="1">
                    <a:sym typeface="Wingdings" pitchFamily="2" charset="2"/>
                    <a:hlinkClick r:id="rId3"/>
                  </a:rPr>
                  <a:t>RoPE</a:t>
                </a:r>
                <a:r>
                  <a:rPr lang="en-GB" sz="2200" dirty="0">
                    <a:sym typeface="Wingdings" pitchFamily="2" charset="2"/>
                  </a:rPr>
                  <a:t>)  captures both absolute and relative positions</a:t>
                </a:r>
                <a:endParaRPr lang="en-DE" sz="22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924800" cy="4597559"/>
              </a:xfrm>
              <a:blipFill>
                <a:blip r:embed="rId4"/>
                <a:stretch>
                  <a:fillRect l="-1000" t="-1589" r="-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838200" y="4512795"/>
                <a:ext cx="6299200" cy="5100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14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          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14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1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512795"/>
                <a:ext cx="6299200" cy="510011"/>
              </a:xfrm>
              <a:prstGeom prst="rect">
                <a:avLst/>
              </a:prstGeom>
              <a:blipFill>
                <a:blip r:embed="rId6"/>
                <a:stretch>
                  <a:fillRect t="-1190" b="-1071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D8352BD5-1A7A-4E02-A234-B4E9C30187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3429" y="6059934"/>
            <a:ext cx="6523572" cy="726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6162C7-79E3-AE03-CB5B-BA48BF649892}"/>
              </a:ext>
            </a:extLst>
          </p:cNvPr>
          <p:cNvCxnSpPr/>
          <p:nvPr/>
        </p:nvCxnSpPr>
        <p:spPr>
          <a:xfrm flipH="1">
            <a:off x="5554133" y="5892800"/>
            <a:ext cx="347134" cy="407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B7EF7C-B62D-43B7-F03F-E39AA800AE1B}"/>
              </a:ext>
            </a:extLst>
          </p:cNvPr>
          <p:cNvCxnSpPr/>
          <p:nvPr/>
        </p:nvCxnSpPr>
        <p:spPr>
          <a:xfrm>
            <a:off x="4267200" y="5892800"/>
            <a:ext cx="118533" cy="34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3012794"/>
            <a:ext cx="35413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</p:txBody>
      </p:sp>
    </p:spTree>
    <p:extLst>
      <p:ext uri="{BB962C8B-B14F-4D97-AF65-F5344CB8AC3E}">
        <p14:creationId xmlns:p14="http://schemas.microsoft.com/office/powerpoint/2010/main" val="4240263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9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3925623" y="617696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4555067" y="3965576"/>
            <a:ext cx="40724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kip connections</a:t>
            </a:r>
            <a:r>
              <a:rPr lang="en-GB" dirty="0"/>
              <a:t> </a:t>
            </a:r>
            <a:r>
              <a:rPr lang="en-DE" dirty="0"/>
              <a:t>improve robustness</a:t>
            </a:r>
            <a:r>
              <a:rPr lang="en-GB" dirty="0"/>
              <a:t> by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preserving </a:t>
            </a:r>
            <a:r>
              <a:rPr lang="en-GB" dirty="0"/>
              <a:t>original </a:t>
            </a:r>
            <a:r>
              <a:rPr lang="en-DE" dirty="0"/>
              <a:t>input</a:t>
            </a:r>
            <a:r>
              <a:rPr lang="en-GB" dirty="0"/>
              <a:t> (</a:t>
            </a:r>
            <a:r>
              <a:rPr lang="en-DE" dirty="0"/>
              <a:t>attention</a:t>
            </a:r>
            <a:r>
              <a:rPr lang="en-GB" dirty="0"/>
              <a:t> layers as filters) as well as gradients (mitigate vanishing-gradient problem)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easier learning of identity functions (useful for disregarding modules that do not improve model performance)</a:t>
            </a:r>
          </a:p>
        </p:txBody>
      </p:sp>
    </p:spTree>
    <p:extLst>
      <p:ext uri="{BB962C8B-B14F-4D97-AF65-F5344CB8AC3E}">
        <p14:creationId xmlns:p14="http://schemas.microsoft.com/office/powerpoint/2010/main" val="1077839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4437788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238" t="-2011" b="-48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58962"/>
            <a:ext cx="2072287" cy="12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07F27-F7B3-C7B2-0213-C8C0CFF1B9C4}"/>
              </a:ext>
            </a:extLst>
          </p:cNvPr>
          <p:cNvSpPr txBox="1"/>
          <p:nvPr/>
        </p:nvSpPr>
        <p:spPr>
          <a:xfrm>
            <a:off x="4724400" y="2840696"/>
            <a:ext cx="378069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/>
              <a:t>computational complexity quadratic in length of input (each token attends to each other token)</a:t>
            </a:r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83" y="2691589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9494908" y="640686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740672" y="4714094"/>
            <a:ext cx="441477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word: multiplication of inputs (in contrast to inputs times weights in neural networks)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61705" y="3051884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155449" y="5683590"/>
            <a:ext cx="36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58390" y="3690225"/>
            <a:ext cx="943833" cy="14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336686" y="1480979"/>
            <a:ext cx="1771888" cy="120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9075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2940531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155533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2F1F5-3DFD-70EE-93DA-28723B2BFF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4535901"/>
            <a:ext cx="2213825" cy="8838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01B1DE-16EA-0B24-E3B8-51F4FF464657}"/>
              </a:ext>
            </a:extLst>
          </p:cNvPr>
          <p:cNvSpPr txBox="1"/>
          <p:nvPr/>
        </p:nvSpPr>
        <p:spPr>
          <a:xfrm>
            <a:off x="11209947" y="543736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39D48-8CC9-D2AC-40B6-41BC30D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Self-Attention as Weighted Average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AFE70-74B0-52F1-AF00-C812D6806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weighted average: reflecting to what degree a token is paying attention to the other tokens in the sequence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1DC16-7B81-230B-583A-D1A560A5D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860954-8269-6E9E-A634-1EB4E3DD2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208026"/>
            <a:ext cx="3571875" cy="29189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F25B58-3286-741E-95B6-ECD05D1E5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7351" y="3027051"/>
            <a:ext cx="4496205" cy="17801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8D47AD-B14B-90FF-3DA1-29898B909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7351" y="5082266"/>
            <a:ext cx="5685446" cy="17274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546D8C-B4E8-0205-41DD-80D24C4EF046}"/>
              </a:ext>
            </a:extLst>
          </p:cNvPr>
          <p:cNvSpPr txBox="1"/>
          <p:nvPr/>
        </p:nvSpPr>
        <p:spPr>
          <a:xfrm>
            <a:off x="242145" y="3762767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9C8443-863C-0D5E-F9CA-AAA028A0B5FD}"/>
              </a:ext>
            </a:extLst>
          </p:cNvPr>
          <p:cNvSpPr txBox="1"/>
          <p:nvPr/>
        </p:nvSpPr>
        <p:spPr>
          <a:xfrm>
            <a:off x="5030781" y="3429000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FE7DE3-071C-B48C-07B1-979A7B97AF6B}"/>
              </a:ext>
            </a:extLst>
          </p:cNvPr>
          <p:cNvSpPr txBox="1"/>
          <p:nvPr/>
        </p:nvSpPr>
        <p:spPr>
          <a:xfrm>
            <a:off x="5030781" y="5598925"/>
            <a:ext cx="3465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00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7D3177-DAF4-108D-24ED-F752323DBF8D}"/>
              </a:ext>
            </a:extLst>
          </p:cNvPr>
          <p:cNvSpPr txBox="1"/>
          <p:nvPr/>
        </p:nvSpPr>
        <p:spPr>
          <a:xfrm>
            <a:off x="4257675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46448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3784604" y="3220163"/>
            <a:ext cx="464158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</a:t>
            </a:r>
            <a:endParaRPr lang="en-GB" sz="2400" dirty="0"/>
          </a:p>
          <a:p>
            <a:r>
              <a:rPr lang="en-DE" sz="2400" dirty="0">
                <a:sym typeface="Wingdings" pitchFamily="2" charset="2"/>
              </a:rPr>
              <a:t> need for non-linearities </a:t>
            </a:r>
            <a:r>
              <a:rPr lang="en-GB" sz="2400" dirty="0">
                <a:sym typeface="Wingdings" pitchFamily="2" charset="2"/>
              </a:rPr>
              <a:t>(often </a:t>
            </a:r>
            <a:r>
              <a:rPr lang="en-GB" sz="2400" dirty="0" err="1">
                <a:sym typeface="Wingdings" pitchFamily="2" charset="2"/>
              </a:rPr>
              <a:t>GeLU</a:t>
            </a:r>
            <a:r>
              <a:rPr lang="en-GB" sz="2400" dirty="0">
                <a:sym typeface="Wingdings" pitchFamily="2" charset="2"/>
              </a:rPr>
              <a:t> activations) to capture more complex patterns</a:t>
            </a:r>
          </a:p>
          <a:p>
            <a:endParaRPr lang="en-GB" sz="2400" dirty="0">
              <a:sym typeface="Wingdings" pitchFamily="2" charset="2"/>
            </a:endParaRPr>
          </a:p>
          <a:p>
            <a:r>
              <a:rPr lang="en-GB" sz="2400" dirty="0">
                <a:sym typeface="Wingdings" pitchFamily="2" charset="2"/>
              </a:rPr>
              <a:t>typically expand-and-contract (two layers) network</a:t>
            </a:r>
            <a:endParaRPr lang="en-DE" sz="2400" dirty="0"/>
          </a:p>
        </p:txBody>
      </p:sp>
      <p:pic>
        <p:nvPicPr>
          <p:cNvPr id="21" name="Picture 20" descr="A graph of a function&#10;&#10;Description automatically generated">
            <a:extLst>
              <a:ext uri="{FF2B5EF4-FFF2-40B4-BE49-F238E27FC236}">
                <a16:creationId xmlns:a16="http://schemas.microsoft.com/office/drawing/2014/main" id="{3082C308-91E6-6055-A1B2-7163226E6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06" y="3776135"/>
            <a:ext cx="3365284" cy="224352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4C8BBA1-214E-0893-DAD3-2CA285E4ED94}"/>
              </a:ext>
            </a:extLst>
          </p:cNvPr>
          <p:cNvSpPr txBox="1"/>
          <p:nvPr/>
        </p:nvSpPr>
        <p:spPr>
          <a:xfrm>
            <a:off x="355126" y="3361840"/>
            <a:ext cx="68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GeLU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54A1F1-9649-C3CE-6EB7-E67BE611F66D}"/>
              </a:ext>
            </a:extLst>
          </p:cNvPr>
          <p:cNvSpPr txBox="1"/>
          <p:nvPr/>
        </p:nvSpPr>
        <p:spPr>
          <a:xfrm>
            <a:off x="234906" y="6016641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from </a:t>
            </a:r>
            <a:r>
              <a:rPr lang="en-GB" sz="1000" dirty="0" err="1"/>
              <a:t>wikipedia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790484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043351" y="49830"/>
            <a:ext cx="330178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29946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</a:t>
                </a:r>
                <a:r>
                  <a:rPr lang="en-GB" sz="2400" dirty="0"/>
                  <a:t>mainly</a:t>
                </a:r>
                <a:r>
                  <a:rPr lang="en-DE" sz="2400" dirty="0"/>
                  <a:t> in terms of efficiency</a:t>
                </a:r>
                <a:r>
                  <a:rPr lang="en-GB" sz="2400" dirty="0"/>
                  <a:t> (especially for larger context length, </a:t>
                </a:r>
                <a:r>
                  <a:rPr lang="en-DE" sz="2400" dirty="0">
                    <a:sym typeface="Wingdings" pitchFamily="2" charset="2"/>
                  </a:rPr>
                  <a:t>modeling of long-range dependencies</a:t>
                </a:r>
                <a:r>
                  <a:rPr lang="en-GB" sz="2400" dirty="0"/>
                  <a:t>),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</a:t>
                </a:r>
                <a:r>
                  <a:rPr lang="en-GB" sz="2400" dirty="0" err="1"/>
                  <a:t>softmax</a:t>
                </a:r>
                <a:r>
                  <a:rPr lang="en-GB" sz="2400" dirty="0"/>
                  <a:t> dominated by largest elements </a:t>
                </a:r>
                <a:r>
                  <a:rPr lang="en-GB" sz="2400" dirty="0">
                    <a:sym typeface="Wingdings" panose="05000000000000000000" pitchFamily="2" charset="2"/>
                  </a:rPr>
                  <a:t> </a:t>
                </a:r>
                <a:r>
                  <a:rPr lang="en-GB" sz="2400" dirty="0"/>
                  <a:t>only compute dot-product attention for keys closest to query (locality-sensitive hashing)</a:t>
                </a:r>
              </a:p>
              <a:p>
                <a:r>
                  <a:rPr lang="en-GB" sz="2400" dirty="0"/>
                  <a:t>convolutional structure: 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</a:t>
                </a:r>
                <a:r>
                  <a:rPr lang="en-GB" sz="2400" dirty="0"/>
                  <a:t>for flexible context </a:t>
                </a:r>
                <a:r>
                  <a:rPr lang="en-DE" sz="2400" dirty="0"/>
                  <a:t>length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1048"/>
                <a:ext cx="10515600" cy="4865301"/>
              </a:xfrm>
              <a:blipFill>
                <a:blip r:embed="rId9"/>
                <a:stretch>
                  <a:fillRect l="-928" t="-1754" r="-522" b="-16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6D4E78A-896B-C79A-E2FE-5D919375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Modern Language Models in a Nutshell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08D6CC-B86F-1636-6F85-AB0B7A2A3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self-supervised learning: e.g., next/masked-word prediction</a:t>
            </a:r>
          </a:p>
          <a:p>
            <a:r>
              <a:rPr lang="en-GB" dirty="0"/>
              <a:t>tokenization: split text into chunks (e.g., words)</a:t>
            </a:r>
          </a:p>
          <a:p>
            <a:r>
              <a:rPr lang="en-GB" dirty="0"/>
              <a:t>semantics by means of vector embeddings: e.g., via bag-of-words (or end-to-end in transformer)</a:t>
            </a:r>
          </a:p>
          <a:p>
            <a:r>
              <a:rPr lang="en-GB" dirty="0"/>
              <a:t>positional encoding &amp; embeddings: order of sequence</a:t>
            </a:r>
          </a:p>
          <a:p>
            <a:r>
              <a:rPr lang="en-GB" dirty="0"/>
              <a:t>contextual embeddings: (self-)attention (weighted averages: influence from other tokens)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68FCF-2CF1-B3CF-F33E-FD3F880A8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F13535-25F6-2D2D-CF2E-13506BC8D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780" y="4898321"/>
            <a:ext cx="6149820" cy="15945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055624-1DDD-A961-E47A-09FB20A316B6}"/>
              </a:ext>
            </a:extLst>
          </p:cNvPr>
          <p:cNvSpPr txBox="1"/>
          <p:nvPr/>
        </p:nvSpPr>
        <p:spPr>
          <a:xfrm>
            <a:off x="8766496" y="6369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6581424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learning of contextual embeddings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can’t generate text, can’t be prompted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generation, e.g., chat bot (after instruction tuning)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(auto-regressive: consuming its own output)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92F603-5333-9879-080E-7B3AE86BF4F1}"/>
              </a:ext>
            </a:extLst>
          </p:cNvPr>
          <p:cNvSpPr txBox="1"/>
          <p:nvPr/>
        </p:nvSpPr>
        <p:spPr>
          <a:xfrm>
            <a:off x="6688666" y="4947002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aka causal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9BD10-0592-497E-8523-5A20A699CA0F}"/>
              </a:ext>
            </a:extLst>
          </p:cNvPr>
          <p:cNvSpPr txBox="1"/>
          <p:nvPr/>
        </p:nvSpPr>
        <p:spPr>
          <a:xfrm>
            <a:off x="9441297" y="55062"/>
            <a:ext cx="268708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all new LLMs decoder-only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16629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>
                <a:hlinkClick r:id="rId2"/>
              </a:rPr>
              <a:t>BERT</a:t>
            </a:r>
            <a:r>
              <a:rPr lang="en-DE" sz="2400" dirty="0"/>
              <a:t> (Bidirectional Encoder Representations from Transformers, by Google, </a:t>
            </a:r>
            <a:r>
              <a:rPr lang="en-GB" sz="2400" dirty="0"/>
              <a:t>u</a:t>
            </a:r>
            <a:r>
              <a:rPr lang="en-DE" sz="2400" dirty="0"/>
              <a:t>sed in Google search engine):</a:t>
            </a:r>
          </a:p>
          <a:p>
            <a:r>
              <a:rPr lang="en-GB" sz="2400" dirty="0"/>
              <a:t>stack of transformer e</a:t>
            </a:r>
            <a:r>
              <a:rPr lang="en-DE" sz="2400" dirty="0"/>
              <a:t>ncoders</a:t>
            </a:r>
          </a:p>
          <a:p>
            <a:r>
              <a:rPr lang="en-GB" sz="2400" dirty="0"/>
              <a:t>o</a:t>
            </a:r>
            <a:r>
              <a:rPr lang="en-DE" sz="2400" dirty="0"/>
              <a:t>utputting representation</a:t>
            </a:r>
            <a:r>
              <a:rPr lang="en-GB" sz="2400" dirty="0"/>
              <a:t> (contextual embeddings)</a:t>
            </a:r>
            <a:r>
              <a:rPr lang="en-DE" sz="2400" dirty="0"/>
              <a:t> to be used/fine-tuned in specific tasks and data sets</a:t>
            </a:r>
            <a:r>
              <a:rPr lang="en-GB" sz="2400" dirty="0"/>
              <a:t> (e.g., sentiment classification)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idirectional: </a:t>
            </a:r>
            <a:r>
              <a:rPr lang="en-GB" sz="2400" dirty="0"/>
              <a:t>jointly conditioning on both left and right context</a:t>
            </a:r>
            <a:endParaRPr lang="en-DE" sz="2400" dirty="0"/>
          </a:p>
          <a:p>
            <a:r>
              <a:rPr lang="en-GB" sz="2400" dirty="0"/>
              <a:t>pre-trained in self-supervised manner on massive data sets</a:t>
            </a:r>
          </a:p>
          <a:p>
            <a:pPr lvl="1"/>
            <a:r>
              <a:rPr lang="en-GB" dirty="0"/>
              <a:t>masked tokens to be predicted from context</a:t>
            </a:r>
          </a:p>
          <a:p>
            <a:pPr lvl="1"/>
            <a:r>
              <a:rPr lang="en-GB" dirty="0"/>
              <a:t>next sentence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233163-2EF1-7FE1-E697-7AB2C8677939}"/>
              </a:ext>
            </a:extLst>
          </p:cNvPr>
          <p:cNvSpPr txBox="1"/>
          <p:nvPr/>
        </p:nvSpPr>
        <p:spPr>
          <a:xfrm>
            <a:off x="11570141" y="4800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AFC9E341-EA1C-F051-9371-1BA2FEBA28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1933274"/>
            <a:ext cx="3581400" cy="28667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8F2A0D-16ED-38C8-6946-9993A4C44068}"/>
              </a:ext>
            </a:extLst>
          </p:cNvPr>
          <p:cNvSpPr txBox="1"/>
          <p:nvPr/>
        </p:nvSpPr>
        <p:spPr>
          <a:xfrm>
            <a:off x="8958029" y="5042630"/>
            <a:ext cx="2878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sentence classification via [CLS] token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8859D2-C2BC-2FBF-1B8D-C04C66C53D73}"/>
              </a:ext>
            </a:extLst>
          </p:cNvPr>
          <p:cNvCxnSpPr>
            <a:cxnSpLocks/>
          </p:cNvCxnSpPr>
          <p:nvPr/>
        </p:nvCxnSpPr>
        <p:spPr>
          <a:xfrm flipH="1" flipV="1">
            <a:off x="8958029" y="4478867"/>
            <a:ext cx="228304" cy="651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715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GPT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400" dirty="0">
                <a:hlinkClick r:id="rId2"/>
              </a:rPr>
              <a:t>GPT</a:t>
            </a:r>
            <a:r>
              <a:rPr lang="en-DE" sz="2400" dirty="0"/>
              <a:t>: discriminative fine-tuning on specific tasks (e.g., summarization, translation, question-answering) with much smaller data sets</a:t>
            </a:r>
          </a:p>
          <a:p>
            <a:pPr marL="0" indent="0">
              <a:buNone/>
            </a:pPr>
            <a:r>
              <a:rPr lang="en-GB" sz="2400" dirty="0">
                <a:hlinkClick r:id="rId3"/>
              </a:rPr>
              <a:t>GPT-2</a:t>
            </a:r>
            <a:r>
              <a:rPr lang="en-GB" sz="2400" dirty="0"/>
              <a:t>, </a:t>
            </a:r>
            <a:r>
              <a:rPr lang="en-GB" sz="2400" dirty="0">
                <a:hlinkClick r:id="rId4"/>
              </a:rPr>
              <a:t>GPT-3</a:t>
            </a:r>
            <a:r>
              <a:rPr lang="en-GB" sz="2400" dirty="0"/>
              <a:t> (</a:t>
            </a:r>
            <a:r>
              <a:rPr lang="en-DE" sz="2400" dirty="0"/>
              <a:t>175 billion parameters</a:t>
            </a:r>
            <a:r>
              <a:rPr lang="en-GB" sz="2400" dirty="0"/>
              <a:t>)</a:t>
            </a:r>
            <a:r>
              <a:rPr lang="en-DE" sz="2400" dirty="0"/>
              <a:t>: also zero- or few-shot learning</a:t>
            </a:r>
          </a:p>
          <a:p>
            <a:pPr marL="0" indent="0">
              <a:buNone/>
            </a:pPr>
            <a:r>
              <a:rPr lang="en-GB" sz="2400" dirty="0">
                <a:hlinkClick r:id="rId5"/>
              </a:rPr>
              <a:t>GPT-4</a:t>
            </a:r>
            <a:r>
              <a:rPr lang="en-DE" sz="24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868563" y="5843084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6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100733" y="136525"/>
            <a:ext cx="20912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other examples: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Meta’s </a:t>
            </a:r>
            <a:r>
              <a:rPr lang="en-GB" dirty="0">
                <a:hlinkClick r:id="rId7"/>
              </a:rPr>
              <a:t>Llama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800" dirty="0"/>
              <a:t>Google’s </a:t>
            </a:r>
            <a:r>
              <a:rPr lang="en-DE" sz="1800" dirty="0">
                <a:hlinkClick r:id="rId8"/>
              </a:rPr>
              <a:t>PaLM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98227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279707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two other ways for improving general chat capabilities: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758AB1-B3B0-0616-5CEB-865CA618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454" y="4552654"/>
            <a:ext cx="6965091" cy="22616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BF6A85-5F13-3267-7016-A5B242B7FF98}"/>
              </a:ext>
            </a:extLst>
          </p:cNvPr>
          <p:cNvSpPr txBox="1"/>
          <p:nvPr/>
        </p:nvSpPr>
        <p:spPr>
          <a:xfrm>
            <a:off x="6302827" y="6428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C7716B3-E9EE-6029-A36D-ACCC87DBF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52599"/>
            <a:ext cx="12192000" cy="4672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DD99FF-C910-A0E8-3381-C448E5F1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Instruction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A5B4-EAD2-B2A8-FB6C-EF9B158CE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05" y="5424611"/>
            <a:ext cx="10917195" cy="12968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supervised fine-tuning (</a:t>
            </a:r>
            <a:r>
              <a:rPr lang="en-GB" sz="2200" dirty="0">
                <a:hlinkClick r:id="rId3"/>
              </a:rPr>
              <a:t>SFT</a:t>
            </a:r>
            <a:r>
              <a:rPr lang="en-GB" sz="2200" dirty="0"/>
              <a:t>) for aligning (e.g., formatting) LLM output with human intention </a:t>
            </a:r>
          </a:p>
          <a:p>
            <a:pPr marL="0" indent="0">
              <a:buNone/>
            </a:pPr>
            <a:r>
              <a:rPr lang="en-GB" sz="2200" dirty="0"/>
              <a:t>one step further: reinforcement learning from human feedback (</a:t>
            </a:r>
            <a:r>
              <a:rPr lang="en-GB" sz="2200" dirty="0">
                <a:hlinkClick r:id="rId4"/>
              </a:rPr>
              <a:t>RLHF</a:t>
            </a:r>
            <a:r>
              <a:rPr lang="en-GB" sz="2200" dirty="0"/>
              <a:t>), e.g., in ChatGPT</a:t>
            </a:r>
          </a:p>
          <a:p>
            <a:pPr marL="0" indent="0">
              <a:buNone/>
            </a:pPr>
            <a:r>
              <a:rPr lang="en-GB" sz="2200" dirty="0"/>
              <a:t>(or without RLHF: </a:t>
            </a:r>
            <a:r>
              <a:rPr lang="en-GB" sz="2200" dirty="0">
                <a:hlinkClick r:id="rId5"/>
              </a:rPr>
              <a:t>DPO</a:t>
            </a:r>
            <a:r>
              <a:rPr lang="en-GB" sz="2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F788B-7FE4-0E3B-1C93-49275F5E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48B22-F5A5-3996-02A4-5527B567641F}"/>
              </a:ext>
            </a:extLst>
          </p:cNvPr>
          <p:cNvSpPr txBox="1"/>
          <p:nvPr/>
        </p:nvSpPr>
        <p:spPr>
          <a:xfrm>
            <a:off x="11353800" y="51783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9485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in-context learning as alternative to fine-tuning:</a:t>
            </a:r>
          </a:p>
          <a:p>
            <a:pPr marL="0" indent="0">
              <a:buNone/>
            </a:pPr>
            <a:r>
              <a:rPr lang="en-GB" sz="2600" dirty="0"/>
              <a:t>just feed information into LLM via input prompt (decoder-only LLMs)</a:t>
            </a:r>
          </a:p>
          <a:p>
            <a:pPr marL="0" indent="0">
              <a:buNone/>
            </a:pPr>
            <a:r>
              <a:rPr lang="en-GB" sz="2600" dirty="0">
                <a:sym typeface="Wingdings" panose="05000000000000000000" pitchFamily="2" charset="2"/>
              </a:rPr>
              <a:t> </a:t>
            </a:r>
            <a:r>
              <a:rPr lang="en-GB" sz="2600" dirty="0"/>
              <a:t>attention to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typical prompt:</a:t>
            </a:r>
          </a:p>
          <a:p>
            <a:pPr marL="0" indent="0">
              <a:buNone/>
            </a:pPr>
            <a:r>
              <a:rPr lang="en-GB" sz="2600" dirty="0"/>
              <a:t>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30336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871BC-8BAE-0CE6-360E-E76100732579}"/>
              </a:ext>
            </a:extLst>
          </p:cNvPr>
          <p:cNvSpPr txBox="1"/>
          <p:nvPr/>
        </p:nvSpPr>
        <p:spPr>
          <a:xfrm>
            <a:off x="838200" y="5732215"/>
            <a:ext cx="1134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GPT guide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1EF96F-4B8F-5B11-00A7-E32AC86A08A8}"/>
              </a:ext>
            </a:extLst>
          </p:cNvPr>
          <p:cNvSpPr txBox="1"/>
          <p:nvPr/>
        </p:nvSpPr>
        <p:spPr>
          <a:xfrm>
            <a:off x="838200" y="6161068"/>
            <a:ext cx="2534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4"/>
              </a:rPr>
              <a:t>increasing context length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D53632-F8A3-243C-9BA4-965288E7C355}"/>
              </a:ext>
            </a:extLst>
          </p:cNvPr>
          <p:cNvSpPr txBox="1"/>
          <p:nvPr/>
        </p:nvSpPr>
        <p:spPr>
          <a:xfrm>
            <a:off x="8987480" y="3105834"/>
            <a:ext cx="2525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potential threat:</a:t>
            </a:r>
          </a:p>
          <a:p>
            <a:r>
              <a:rPr lang="en-GB" dirty="0">
                <a:hlinkClick r:id="rId5"/>
              </a:rPr>
              <a:t>indirect prompt injection</a:t>
            </a:r>
            <a:endParaRPr lang="en-GB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C118E6-72DF-B431-16A6-3F922BE6545B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381103" y="3429000"/>
            <a:ext cx="1606377" cy="797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825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Prompt Engineering with Examples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423" y="1825625"/>
            <a:ext cx="944879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ACDA-58DE-C671-C490-9A25C570A6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74395" y="1005021"/>
            <a:ext cx="2390243" cy="5344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67208A-C2CD-8126-638D-2517BFC96589}"/>
              </a:ext>
            </a:extLst>
          </p:cNvPr>
          <p:cNvSpPr txBox="1"/>
          <p:nvPr/>
        </p:nvSpPr>
        <p:spPr>
          <a:xfrm>
            <a:off x="11632120" y="634956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9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43561-528E-5056-1EE8-977C6F127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Another Trend: Small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BA4CD-1995-5EAA-EEA3-F6FDCF1DC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most powerful LLMs get bigger and bigger, some &gt; 1 trillion parameters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GPT-4o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Claude 3.5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, …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slimmed-down (yet still strong) versions get smaller (SLMs)</a:t>
            </a:r>
          </a:p>
          <a:p>
            <a:pPr marL="0" indent="0">
              <a:buNone/>
            </a:pPr>
            <a:r>
              <a:rPr lang="en-GB" dirty="0">
                <a:hlinkClick r:id="rId5"/>
              </a:rPr>
              <a:t>Gemma</a:t>
            </a:r>
            <a:r>
              <a:rPr lang="en-GB" dirty="0"/>
              <a:t> (2B), </a:t>
            </a:r>
            <a:r>
              <a:rPr lang="en-GB" dirty="0">
                <a:hlinkClick r:id="rId6"/>
              </a:rPr>
              <a:t>Phi-3</a:t>
            </a:r>
            <a:r>
              <a:rPr lang="en-GB" dirty="0"/>
              <a:t> (3.8B), </a:t>
            </a:r>
            <a:r>
              <a:rPr lang="en-GB" dirty="0">
                <a:hlinkClick r:id="rId7"/>
              </a:rPr>
              <a:t>Mistral 7B</a:t>
            </a:r>
            <a:r>
              <a:rPr lang="en-GB" dirty="0"/>
              <a:t>, </a:t>
            </a:r>
            <a:r>
              <a:rPr lang="en-GB" dirty="0">
                <a:hlinkClick r:id="rId8"/>
              </a:rPr>
              <a:t>Llama3</a:t>
            </a:r>
            <a:r>
              <a:rPr lang="en-GB" dirty="0"/>
              <a:t> (8B), … </a:t>
            </a:r>
            <a:r>
              <a:rPr lang="en-GB" sz="2400" dirty="0"/>
              <a:t>(ok, not really small)</a:t>
            </a:r>
          </a:p>
          <a:p>
            <a:pPr marL="0" indent="0">
              <a:buNone/>
            </a:pPr>
            <a:r>
              <a:rPr lang="en-GB" dirty="0"/>
              <a:t>can run (inference) on laptops, smartphones, etc.</a:t>
            </a:r>
          </a:p>
          <a:p>
            <a:pPr marL="0" indent="0">
              <a:buNone/>
            </a:pPr>
            <a:r>
              <a:rPr lang="en-GB" dirty="0"/>
              <a:t>easier fine-tuning </a:t>
            </a:r>
            <a:r>
              <a:rPr lang="en-GB" dirty="0">
                <a:sym typeface="Wingdings" panose="05000000000000000000" pitchFamily="2" charset="2"/>
              </a:rPr>
              <a:t> specific tasks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EE0D7-0AED-8609-28A0-820B83EE7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713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5049-4F96-3D54-33C3-284B0E367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Retrieval Augmented Generation (RAG)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48EF6-25B5-BBF4-9EA0-78548009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 dirty="0"/>
          </a:p>
        </p:txBody>
      </p:sp>
      <p:pic>
        <p:nvPicPr>
          <p:cNvPr id="1026" name="Picture 2" descr="Enhancing RAG-based application accuracy by constructing and leveraging ...">
            <a:extLst>
              <a:ext uri="{FF2B5EF4-FFF2-40B4-BE49-F238E27FC236}">
                <a16:creationId xmlns:a16="http://schemas.microsoft.com/office/drawing/2014/main" id="{862CFAFA-4850-DF1B-50B8-505A31B5B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734" y="3880286"/>
            <a:ext cx="5931243" cy="2770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 ">
            <a:extLst>
              <a:ext uri="{FF2B5EF4-FFF2-40B4-BE49-F238E27FC236}">
                <a16:creationId xmlns:a16="http://schemas.microsoft.com/office/drawing/2014/main" id="{3F7EEC28-8F8F-56D5-B4D1-916C152A6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4342"/>
            <a:ext cx="4461760" cy="313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B586B4-2061-7DED-77F0-3C66DEEEA4C1}"/>
              </a:ext>
            </a:extLst>
          </p:cNvPr>
          <p:cNvSpPr txBox="1"/>
          <p:nvPr/>
        </p:nvSpPr>
        <p:spPr>
          <a:xfrm>
            <a:off x="5852347" y="2376562"/>
            <a:ext cx="1554528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800" dirty="0"/>
              <a:t>examples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B231C-507D-5749-6115-82B78995494D}"/>
              </a:ext>
            </a:extLst>
          </p:cNvPr>
          <p:cNvSpPr txBox="1"/>
          <p:nvPr/>
        </p:nvSpPr>
        <p:spPr>
          <a:xfrm>
            <a:off x="2778092" y="434211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014983-BFC3-45E0-58C5-F55F24E6D346}"/>
              </a:ext>
            </a:extLst>
          </p:cNvPr>
          <p:cNvSpPr txBox="1"/>
          <p:nvPr/>
        </p:nvSpPr>
        <p:spPr>
          <a:xfrm>
            <a:off x="7140616" y="652791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19BA4E-F13C-48A6-BC0D-C00F4FFE0EFB}"/>
              </a:ext>
            </a:extLst>
          </p:cNvPr>
          <p:cNvSpPr txBox="1"/>
          <p:nvPr/>
        </p:nvSpPr>
        <p:spPr>
          <a:xfrm>
            <a:off x="5648965" y="6519446"/>
            <a:ext cx="8382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indexed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5BA41F1-1418-A67E-385F-D92786025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101" y="1450372"/>
            <a:ext cx="3258061" cy="3894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05415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009239" cy="44312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transformer efficiency</a:t>
            </a:r>
          </a:p>
          <a:p>
            <a:pPr lvl="1"/>
            <a:r>
              <a:rPr lang="en-GB" dirty="0"/>
              <a:t>(sparse) </a:t>
            </a:r>
            <a:r>
              <a:rPr lang="en-GB" dirty="0">
                <a:hlinkClick r:id="rId2"/>
              </a:rPr>
              <a:t>mixture of experts</a:t>
            </a:r>
            <a:r>
              <a:rPr lang="en-GB" dirty="0"/>
              <a:t> (e.g., </a:t>
            </a:r>
            <a:r>
              <a:rPr lang="en-GB" dirty="0" err="1">
                <a:hlinkClick r:id="rId3"/>
              </a:rPr>
              <a:t>Mixtral</a:t>
            </a:r>
            <a:r>
              <a:rPr lang="en-GB" dirty="0">
                <a:hlinkClick r:id="rId3"/>
              </a:rPr>
              <a:t> 8x7B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Gemini 1.5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sparse attention (e.g., </a:t>
            </a:r>
            <a:r>
              <a:rPr lang="en-GB" dirty="0" err="1">
                <a:hlinkClick r:id="rId5"/>
              </a:rPr>
              <a:t>Longformer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minimize memory reads/writes (</a:t>
            </a:r>
            <a:r>
              <a:rPr lang="en-GB" dirty="0" err="1">
                <a:hlinkClick r:id="rId6"/>
              </a:rPr>
              <a:t>FlashAttention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or non-transformer architectures (e.g., </a:t>
            </a:r>
            <a:r>
              <a:rPr lang="en-GB" dirty="0">
                <a:hlinkClick r:id="rId7"/>
              </a:rPr>
              <a:t>Mamba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prompting strategies</a:t>
            </a:r>
          </a:p>
          <a:p>
            <a:pPr lvl="1"/>
            <a:r>
              <a:rPr lang="en-GB" dirty="0"/>
              <a:t>let LLM agents show reasoning/planning capabilities</a:t>
            </a:r>
          </a:p>
          <a:p>
            <a:pPr lvl="1"/>
            <a:r>
              <a:rPr lang="en-GB" dirty="0"/>
              <a:t>use tools (also embodiment/grounding)</a:t>
            </a:r>
          </a:p>
          <a:p>
            <a:pPr lvl="1"/>
            <a:r>
              <a:rPr lang="en-GB" dirty="0"/>
              <a:t>prompt optimization (e.g., </a:t>
            </a:r>
            <a:r>
              <a:rPr lang="en-GB" dirty="0">
                <a:hlinkClick r:id="rId8"/>
              </a:rPr>
              <a:t>OPRO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fine-tuning efficiency (e.g., </a:t>
            </a:r>
            <a:r>
              <a:rPr lang="en-GB" dirty="0" err="1">
                <a:hlinkClick r:id="rId9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6755021" y="5499960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6178372" y="5355971"/>
            <a:ext cx="576649" cy="7331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85E75-380C-048D-109E-337786578A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77231" y="2380746"/>
            <a:ext cx="2852426" cy="25189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EF1-4E6F-2CBE-5675-1BA47E12F95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885267" y="3640213"/>
            <a:ext cx="4191964" cy="1734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35091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72FC-D0C5-C350-E0B3-E03A3678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1B242E-3C53-9611-FE42-AA7D389C6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discriminative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ADE7-469E-1867-D81D-648C8483D9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effective for performing numerical and optimization tasks (predictions)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continue to account for majority of AI value in wide range of industries (e.g., supply chain)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EF9E0E-EE1A-867C-4CB4-04AE3ED1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600" dirty="0"/>
              <a:t>generative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5E0CAB-8DAF-B8E6-B222-C887DE8F7E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not suitable for classical use cases like numerical and optimization tasks</a:t>
            </a:r>
          </a:p>
          <a:p>
            <a:pPr marL="0" indent="0">
              <a:buNone/>
            </a:pPr>
            <a:r>
              <a:rPr lang="en-GB" dirty="0"/>
              <a:t>(But LLM agents might use prediction or optimization models as tools.)</a:t>
            </a:r>
          </a:p>
          <a:p>
            <a:endParaRPr lang="en-GB" dirty="0"/>
          </a:p>
          <a:p>
            <a:r>
              <a:rPr lang="en-GB" dirty="0"/>
              <a:t>but complimentary: drive value across entire organizations by revolutionizing internal knowledge management systems</a:t>
            </a:r>
          </a:p>
          <a:p>
            <a:pPr marL="0" indent="0">
              <a:buNone/>
            </a:pPr>
            <a:r>
              <a:rPr lang="en-GB" dirty="0"/>
              <a:t>(natural user interface)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99828-39AE-34B1-27E2-1E2945C8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38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D2406-CBAA-1EEE-F6DD-82E096893AB4}"/>
              </a:ext>
            </a:extLst>
          </p:cNvPr>
          <p:cNvSpPr txBox="1"/>
          <p:nvPr/>
        </p:nvSpPr>
        <p:spPr>
          <a:xfrm>
            <a:off x="5872294" y="643185"/>
            <a:ext cx="609040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LLMs are “just” interfaces/translators: transforming one sequence (tokenizable input) into another</a:t>
            </a:r>
          </a:p>
        </p:txBody>
      </p:sp>
    </p:spTree>
    <p:extLst>
      <p:ext uri="{BB962C8B-B14F-4D97-AF65-F5344CB8AC3E}">
        <p14:creationId xmlns:p14="http://schemas.microsoft.com/office/powerpoint/2010/main" val="28844337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3A5509-CBB4-50C4-4181-9C740776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LLMs in Plain Terms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ADDE22-9386-9854-8F5D-E60F885E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foundation models:</a:t>
            </a:r>
          </a:p>
          <a:p>
            <a:r>
              <a:rPr lang="en-GB" dirty="0"/>
              <a:t>compression of the internet</a:t>
            </a:r>
          </a:p>
          <a:p>
            <a:r>
              <a:rPr lang="en-GB" dirty="0"/>
              <a:t>programming languages of new wave of AI applications (adapted to specific use cases and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These applications will </a:t>
            </a:r>
            <a:r>
              <a:rPr lang="en-GB" dirty="0"/>
              <a:t>make the internet more interactive.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B521C-9488-0C3F-A3A9-3CB24804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352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127B-53C4-3F52-0483-3AFB5EBE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LLM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F923F-79BC-C031-E369-846A413E8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current AI good at learning statistical patterns and making predictions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but no real “understanding”, and limited reasoning and planning capabilities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dirty="0"/>
              <a:t>desired agent capabilities:</a:t>
            </a:r>
          </a:p>
          <a:p>
            <a:r>
              <a:rPr lang="en-GB" dirty="0"/>
              <a:t>planning (LLM: decomposition of complex issue in multiple simple steps)</a:t>
            </a:r>
          </a:p>
          <a:p>
            <a:r>
              <a:rPr lang="en-GB" dirty="0"/>
              <a:t>tool use (LLM: use predictive models for numerical/optimization tasks)</a:t>
            </a:r>
          </a:p>
          <a:p>
            <a:r>
              <a:rPr lang="en-GB" dirty="0"/>
              <a:t>reflection</a:t>
            </a:r>
          </a:p>
          <a:p>
            <a:r>
              <a:rPr lang="en-GB" dirty="0"/>
              <a:t>collaboration with other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EE254-08CF-85F9-193B-E90D024E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37844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793F-C8E0-AABA-06EF-BF5916C1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Goal: Autonomous End-to-End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1DA0A-3394-1274-5D3F-3D2BFD3C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42</a:t>
            </a:fld>
            <a:endParaRPr lang="en-GB"/>
          </a:p>
        </p:txBody>
      </p:sp>
      <p:sp>
        <p:nvSpPr>
          <p:cNvPr id="6" name="Rectangle: Rounded Corners 3">
            <a:extLst>
              <a:ext uri="{FF2B5EF4-FFF2-40B4-BE49-F238E27FC236}">
                <a16:creationId xmlns:a16="http://schemas.microsoft.com/office/drawing/2014/main" id="{2F2BF518-07A9-BED3-6560-8450C6DBE3A2}"/>
              </a:ext>
            </a:extLst>
          </p:cNvPr>
          <p:cNvSpPr/>
          <p:nvPr/>
        </p:nvSpPr>
        <p:spPr>
          <a:xfrm>
            <a:off x="695324" y="3834677"/>
            <a:ext cx="1808207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domain knowledge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9FEFB8F3-1491-ACB8-B1CC-C2FA3D36AF2D}"/>
              </a:ext>
            </a:extLst>
          </p:cNvPr>
          <p:cNvSpPr/>
          <p:nvPr/>
        </p:nvSpPr>
        <p:spPr>
          <a:xfrm>
            <a:off x="4756965" y="1940796"/>
            <a:ext cx="2678064" cy="604023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LLM/VLM agent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01F8A2ED-E962-AC35-C77A-ACD3A0F83A1C}"/>
              </a:ext>
            </a:extLst>
          </p:cNvPr>
          <p:cNvSpPr/>
          <p:nvPr/>
        </p:nvSpPr>
        <p:spPr>
          <a:xfrm>
            <a:off x="4846516" y="3824830"/>
            <a:ext cx="2498963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0000"/>
                </a:solidFill>
                <a:latin typeface="游ゴシック Medium"/>
                <a:ea typeface="游ゴシック Medium"/>
              </a:rPr>
              <a:t>prediction, optimization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 Medium"/>
              <a:ea typeface="游ゴシック Medium"/>
              <a:cs typeface="+mn-cs"/>
            </a:endParaRPr>
          </a:p>
        </p:txBody>
      </p:sp>
      <p:sp>
        <p:nvSpPr>
          <p:cNvPr id="9" name="Rectangle: Rounded Corners 6">
            <a:extLst>
              <a:ext uri="{FF2B5EF4-FFF2-40B4-BE49-F238E27FC236}">
                <a16:creationId xmlns:a16="http://schemas.microsoft.com/office/drawing/2014/main" id="{8003EAA6-3C28-60E0-DB6E-72A6996578AE}"/>
              </a:ext>
            </a:extLst>
          </p:cNvPr>
          <p:cNvSpPr/>
          <p:nvPr/>
        </p:nvSpPr>
        <p:spPr>
          <a:xfrm>
            <a:off x="9688467" y="3834677"/>
            <a:ext cx="1454751" cy="955589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decision making</a:t>
            </a: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6924054E-8F83-0BC5-7558-3B02C5C90C2A}"/>
              </a:ext>
            </a:extLst>
          </p:cNvPr>
          <p:cNvSpPr/>
          <p:nvPr/>
        </p:nvSpPr>
        <p:spPr>
          <a:xfrm>
            <a:off x="5214550" y="5726160"/>
            <a:ext cx="1762897" cy="539577"/>
          </a:xfrm>
          <a:prstGeom prst="roundRect">
            <a:avLst/>
          </a:prstGeom>
          <a:solidFill>
            <a:srgbClr val="EEEEE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0000" bIns="90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 Medium"/>
                <a:ea typeface="游ゴシック Medium"/>
                <a:cs typeface="+mn-cs"/>
              </a:rPr>
              <a:t>perception</a:t>
            </a:r>
          </a:p>
        </p:txBody>
      </p:sp>
      <p:cxnSp>
        <p:nvCxnSpPr>
          <p:cNvPr id="11" name="Straight Arrow Connector 8">
            <a:extLst>
              <a:ext uri="{FF2B5EF4-FFF2-40B4-BE49-F238E27FC236}">
                <a16:creationId xmlns:a16="http://schemas.microsoft.com/office/drawing/2014/main" id="{445DD9E3-67CA-0242-7493-68440CA6EE28}"/>
              </a:ext>
            </a:extLst>
          </p:cNvPr>
          <p:cNvCxnSpPr>
            <a:cxnSpLocks/>
            <a:stCxn id="10" idx="1"/>
            <a:endCxn id="6" idx="2"/>
          </p:cNvCxnSpPr>
          <p:nvPr/>
        </p:nvCxnSpPr>
        <p:spPr>
          <a:xfrm flipH="1" flipV="1">
            <a:off x="1599428" y="4790266"/>
            <a:ext cx="3615122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9DD17454-C864-0612-AE33-1F39D1432C7A}"/>
              </a:ext>
            </a:extLst>
          </p:cNvPr>
          <p:cNvCxnSpPr>
            <a:cxnSpLocks/>
            <a:stCxn id="10" idx="3"/>
            <a:endCxn id="9" idx="2"/>
          </p:cNvCxnSpPr>
          <p:nvPr/>
        </p:nvCxnSpPr>
        <p:spPr>
          <a:xfrm flipV="1">
            <a:off x="6977447" y="4790266"/>
            <a:ext cx="3438396" cy="1205683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BAC7DCF3-924D-7ACC-EE4E-847BFD48E622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flipV="1">
            <a:off x="1599428" y="2242808"/>
            <a:ext cx="3157537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TextBox 11">
            <a:extLst>
              <a:ext uri="{FF2B5EF4-FFF2-40B4-BE49-F238E27FC236}">
                <a16:creationId xmlns:a16="http://schemas.microsoft.com/office/drawing/2014/main" id="{B44A87B9-60FC-D03A-E54D-BA7AB01ED288}"/>
              </a:ext>
            </a:extLst>
          </p:cNvPr>
          <p:cNvSpPr txBox="1"/>
          <p:nvPr/>
        </p:nvSpPr>
        <p:spPr>
          <a:xfrm>
            <a:off x="2675058" y="3148177"/>
            <a:ext cx="81144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RAG</a:t>
            </a:r>
          </a:p>
        </p:txBody>
      </p:sp>
      <p:cxnSp>
        <p:nvCxnSpPr>
          <p:cNvPr id="15" name="Straight Arrow Connector 12">
            <a:extLst>
              <a:ext uri="{FF2B5EF4-FFF2-40B4-BE49-F238E27FC236}">
                <a16:creationId xmlns:a16="http://schemas.microsoft.com/office/drawing/2014/main" id="{3EB9ABF8-9E31-3CC5-6EDD-0B0CA9E317F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6095997" y="2544819"/>
            <a:ext cx="1" cy="1280011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Straight Arrow Connector 13">
            <a:extLst>
              <a:ext uri="{FF2B5EF4-FFF2-40B4-BE49-F238E27FC236}">
                <a16:creationId xmlns:a16="http://schemas.microsoft.com/office/drawing/2014/main" id="{D8A3BD67-1B65-A31B-58E4-E93E3FDE7373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7435029" y="2242808"/>
            <a:ext cx="2980814" cy="1591869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49E8EA8B-2736-A0C1-5132-3856F4EC14D4}"/>
              </a:ext>
            </a:extLst>
          </p:cNvPr>
          <p:cNvSpPr txBox="1"/>
          <p:nvPr/>
        </p:nvSpPr>
        <p:spPr>
          <a:xfrm>
            <a:off x="5416640" y="3050446"/>
            <a:ext cx="1648208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tool usage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EA84B78-F0E6-D602-EFD6-4ACE12E34908}"/>
              </a:ext>
            </a:extLst>
          </p:cNvPr>
          <p:cNvSpPr txBox="1"/>
          <p:nvPr/>
        </p:nvSpPr>
        <p:spPr>
          <a:xfrm>
            <a:off x="9832188" y="3050446"/>
            <a:ext cx="1167307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>
                <a:solidFill>
                  <a:srgbClr val="000000"/>
                </a:solidFill>
                <a:latin typeface="游ゴシック Medium"/>
              </a:rPr>
              <a:t>control</a:t>
            </a:r>
          </a:p>
        </p:txBody>
      </p:sp>
      <p:sp>
        <p:nvSpPr>
          <p:cNvPr id="19" name="TextBox 26">
            <a:extLst>
              <a:ext uri="{FF2B5EF4-FFF2-40B4-BE49-F238E27FC236}">
                <a16:creationId xmlns:a16="http://schemas.microsoft.com/office/drawing/2014/main" id="{CA4DEEFE-6684-8CD5-E3F1-184373D0975C}"/>
              </a:ext>
            </a:extLst>
          </p:cNvPr>
          <p:cNvSpPr txBox="1"/>
          <p:nvPr/>
        </p:nvSpPr>
        <p:spPr>
          <a:xfrm>
            <a:off x="2503531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BF1ACE61-3336-BEB1-3010-893B4093EC2C}"/>
              </a:ext>
            </a:extLst>
          </p:cNvPr>
          <p:cNvSpPr txBox="1"/>
          <p:nvPr/>
        </p:nvSpPr>
        <p:spPr>
          <a:xfrm>
            <a:off x="8441358" y="5393107"/>
            <a:ext cx="907621" cy="551090"/>
          </a:xfrm>
          <a:prstGeom prst="rect">
            <a:avLst/>
          </a:prstGeom>
          <a:noFill/>
        </p:spPr>
        <p:txBody>
          <a:bodyPr wrap="none" tIns="90000" bIns="900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400" dirty="0">
                <a:solidFill>
                  <a:srgbClr val="000000"/>
                </a:solidFill>
                <a:latin typeface="游ゴシック Medium"/>
              </a:rPr>
              <a:t>input</a:t>
            </a:r>
          </a:p>
        </p:txBody>
      </p:sp>
      <p:cxnSp>
        <p:nvCxnSpPr>
          <p:cNvPr id="21" name="Straight Arrow Connector 31">
            <a:extLst>
              <a:ext uri="{FF2B5EF4-FFF2-40B4-BE49-F238E27FC236}">
                <a16:creationId xmlns:a16="http://schemas.microsoft.com/office/drawing/2014/main" id="{B8011727-3418-FD68-02B0-1455C5636B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503531" y="4302625"/>
            <a:ext cx="2342985" cy="9847"/>
          </a:xfrm>
          <a:prstGeom prst="straightConnector1">
            <a:avLst/>
          </a:prstGeom>
          <a:noFill/>
          <a:ln w="12700" cap="flat" cmpd="sng" algn="ctr">
            <a:solidFill>
              <a:srgbClr val="00B7F1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429871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690"/>
            <a:ext cx="6354522" cy="3341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5749291" y="490213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326D57-B4E5-7E18-072D-062071737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722" y="1554690"/>
            <a:ext cx="3449878" cy="35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F82C59-9CB5-49FD-027A-D7616B7043D3}"/>
              </a:ext>
            </a:extLst>
          </p:cNvPr>
          <p:cNvSpPr txBox="1"/>
          <p:nvPr/>
        </p:nvSpPr>
        <p:spPr>
          <a:xfrm>
            <a:off x="381000" y="5430916"/>
            <a:ext cx="53682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formulation as sequential problem:</a:t>
            </a:r>
          </a:p>
          <a:p>
            <a:r>
              <a:rPr lang="en-GB" sz="2200" dirty="0"/>
              <a:t>split image into patches (tokens) and flatten, add positional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711E5-A148-18BC-EF8F-1A61C81EED33}"/>
              </a:ext>
            </a:extLst>
          </p:cNvPr>
          <p:cNvSpPr txBox="1"/>
          <p:nvPr/>
        </p:nvSpPr>
        <p:spPr>
          <a:xfrm>
            <a:off x="6354522" y="5430916"/>
            <a:ext cx="4609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200" dirty="0"/>
              <a:t>processing by transformer encoder:</a:t>
            </a:r>
          </a:p>
          <a:p>
            <a:r>
              <a:rPr lang="en-GB" sz="2200" dirty="0"/>
              <a:t>pre-train with image labels, fine-tune on specific data set</a:t>
            </a:r>
          </a:p>
        </p:txBody>
      </p:sp>
    </p:spTree>
    <p:extLst>
      <p:ext uri="{BB962C8B-B14F-4D97-AF65-F5344CB8AC3E}">
        <p14:creationId xmlns:p14="http://schemas.microsoft.com/office/powerpoint/2010/main" val="33886187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A0FA-FFB7-DEFE-9632-5FED2621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Pixel Generation (</a:t>
            </a:r>
            <a:r>
              <a:rPr lang="en-GB" dirty="0" err="1"/>
              <a:t>iGPT</a:t>
            </a:r>
            <a:r>
              <a:rPr lang="en-GB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810EC0-2F64-E401-0129-7E88B4549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46</a:t>
            </a:fld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BB7F79-B34D-7A86-9FCA-DBC6C71B3B86}"/>
              </a:ext>
            </a:extLst>
          </p:cNvPr>
          <p:cNvSpPr txBox="1"/>
          <p:nvPr/>
        </p:nvSpPr>
        <p:spPr>
          <a:xfrm>
            <a:off x="8344341" y="554089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66358B-24B4-C277-84FD-C566F0A4C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519" y="1958887"/>
            <a:ext cx="9944962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2647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47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7A091-3B76-9DA6-33A0-239C81A537FA}"/>
              </a:ext>
            </a:extLst>
          </p:cNvPr>
          <p:cNvSpPr txBox="1"/>
          <p:nvPr/>
        </p:nvSpPr>
        <p:spPr>
          <a:xfrm>
            <a:off x="10785467" y="23171"/>
            <a:ext cx="13735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world model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00F2D-F80F-48BD-D53C-D3DDBA52D846}"/>
              </a:ext>
            </a:extLst>
          </p:cNvPr>
          <p:cNvCxnSpPr>
            <a:stCxn id="10" idx="1"/>
          </p:cNvCxnSpPr>
          <p:nvPr/>
        </p:nvCxnSpPr>
        <p:spPr>
          <a:xfrm flipH="1">
            <a:off x="9679459" y="207837"/>
            <a:ext cx="1106008" cy="533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186A5AD-C177-EB81-8E8A-B822723EAFDD}"/>
              </a:ext>
            </a:extLst>
          </p:cNvPr>
          <p:cNvSpPr txBox="1"/>
          <p:nvPr/>
        </p:nvSpPr>
        <p:spPr>
          <a:xfrm>
            <a:off x="8815536" y="6375782"/>
            <a:ext cx="17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5"/>
              </a:rPr>
              <a:t>joint embedding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48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023976-A38B-8DEE-4D68-24D26A9F03A2}"/>
              </a:ext>
            </a:extLst>
          </p:cNvPr>
          <p:cNvSpPr txBox="1"/>
          <p:nvPr/>
        </p:nvSpPr>
        <p:spPr>
          <a:xfrm>
            <a:off x="10797910" y="180459"/>
            <a:ext cx="1111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hlinkClick r:id="rId6"/>
              </a:rPr>
              <a:t>VLM intro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8521C-AC3C-D0E7-CF73-7BED228D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3" y="59181"/>
            <a:ext cx="8939202" cy="63245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019C2-FDAB-D9C9-9855-BB5E343A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49</a:t>
            </a:fld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0CDBC3-B539-55CB-B014-F40DA823CDD0}"/>
              </a:ext>
            </a:extLst>
          </p:cNvPr>
          <p:cNvSpPr txBox="1"/>
          <p:nvPr/>
        </p:nvSpPr>
        <p:spPr>
          <a:xfrm>
            <a:off x="271708" y="1762897"/>
            <a:ext cx="1745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/>
              <a:t>Google’s </a:t>
            </a:r>
            <a:r>
              <a:rPr lang="en-GB" sz="3000" dirty="0">
                <a:hlinkClick r:id="rId3"/>
              </a:rPr>
              <a:t>Gemini</a:t>
            </a:r>
            <a:r>
              <a:rPr lang="en-GB" sz="3000" dirty="0"/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ED41-70D5-80B2-9BFF-9A06034857FF}"/>
              </a:ext>
            </a:extLst>
          </p:cNvPr>
          <p:cNvSpPr txBox="1"/>
          <p:nvPr/>
        </p:nvSpPr>
        <p:spPr>
          <a:xfrm>
            <a:off x="279301" y="6352143"/>
            <a:ext cx="606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multimodal understanding of inputs: text, audio, images, video</a:t>
            </a:r>
          </a:p>
        </p:txBody>
      </p:sp>
    </p:spTree>
    <p:extLst>
      <p:ext uri="{BB962C8B-B14F-4D97-AF65-F5344CB8AC3E}">
        <p14:creationId xmlns:p14="http://schemas.microsoft.com/office/powerpoint/2010/main" val="1453300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76F0-7C55-B3F1-5699-637A993D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10C09-6F15-99CA-8C5A-7A02262CD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" y="0"/>
            <a:ext cx="59016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200411-FF70-25C1-C2F2-206D286BE771}"/>
              </a:ext>
            </a:extLst>
          </p:cNvPr>
          <p:cNvSpPr txBox="1"/>
          <p:nvPr/>
        </p:nvSpPr>
        <p:spPr>
          <a:xfrm>
            <a:off x="5371359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A88E37-7E13-F6F3-1BC7-C64DDAEDD567}"/>
              </a:ext>
            </a:extLst>
          </p:cNvPr>
          <p:cNvSpPr txBox="1"/>
          <p:nvPr/>
        </p:nvSpPr>
        <p:spPr>
          <a:xfrm>
            <a:off x="7910928" y="618067"/>
            <a:ext cx="414254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(open-source) SOTA (July 2024):</a:t>
            </a:r>
          </a:p>
          <a:p>
            <a:r>
              <a:rPr lang="en-GB" sz="2400" dirty="0">
                <a:hlinkClick r:id="rId4"/>
              </a:rPr>
              <a:t>Llama 3</a:t>
            </a:r>
            <a:endParaRPr lang="en-GB" sz="2400" dirty="0"/>
          </a:p>
        </p:txBody>
      </p:sp>
      <p:pic>
        <p:nvPicPr>
          <p:cNvPr id="5" name="Picture 4" descr="A graph showing the difference between open-weight models&#10;&#10;Description automatically generated">
            <a:extLst>
              <a:ext uri="{FF2B5EF4-FFF2-40B4-BE49-F238E27FC236}">
                <a16:creationId xmlns:a16="http://schemas.microsoft.com/office/drawing/2014/main" id="{00A7A0FB-EFC4-6194-813D-3FC56159A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845733"/>
            <a:ext cx="5959353" cy="405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6449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</a:t>
            </a:r>
            <a:r>
              <a:rPr lang="en-GB" dirty="0"/>
              <a:t>Image Synthesis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0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</a:p>
          <a:p>
            <a:pPr marL="0" indent="0">
              <a:buNone/>
            </a:pP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GB" sz="2800" dirty="0"/>
              <a:t>, </a:t>
            </a:r>
            <a:r>
              <a:rPr lang="en-DE" sz="2800" dirty="0">
                <a:hlinkClick r:id="rId3"/>
              </a:rPr>
              <a:t>DALL-E 2</a:t>
            </a:r>
            <a:r>
              <a:rPr lang="en-GB" sz="2800" dirty="0"/>
              <a:t>, </a:t>
            </a:r>
            <a:r>
              <a:rPr lang="en-GB" sz="2800" dirty="0">
                <a:hlinkClick r:id="rId4"/>
              </a:rPr>
              <a:t>DALL-E 3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endParaRPr lang="en-GB" dirty="0"/>
          </a:p>
          <a:p>
            <a:pPr marL="0" indent="0">
              <a:buNone/>
            </a:pPr>
            <a:r>
              <a:rPr lang="en-DE" sz="2800" dirty="0"/>
              <a:t>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51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9722" y="4136042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59207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  <a:r>
              <a:rPr lang="en-GB" sz="2400" dirty="0"/>
              <a:t> (longer sequences)</a:t>
            </a:r>
            <a:endParaRPr lang="en-DE" sz="2400" dirty="0"/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670901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39018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alternative: direct operation on bytes (e.g., </a:t>
            </a:r>
            <a:r>
              <a:rPr lang="en-GB" sz="2600" dirty="0">
                <a:hlinkClick r:id="rId2"/>
              </a:rPr>
              <a:t>ByT5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19081</TotalTime>
  <Words>2990</Words>
  <Application>Microsoft Office PowerPoint</Application>
  <PresentationFormat>Widescreen</PresentationFormat>
  <Paragraphs>483</Paragraphs>
  <Slides>53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游ゴシック Medium</vt:lpstr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Self-Attention as Weighted Average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Modern Language Models in a Nutshell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Instruction Tuning</vt:lpstr>
      <vt:lpstr>In-Context Learning: A New Paradigm</vt:lpstr>
      <vt:lpstr>Prompt Engineering with Examples</vt:lpstr>
      <vt:lpstr>Size Matters: LARGE Language Models</vt:lpstr>
      <vt:lpstr>Another Trend: Small Language Models</vt:lpstr>
      <vt:lpstr>Struggling with Facts</vt:lpstr>
      <vt:lpstr>Retrieval Augmented Generation (RAG)</vt:lpstr>
      <vt:lpstr>Hot LLM Research Topics</vt:lpstr>
      <vt:lpstr>Application</vt:lpstr>
      <vt:lpstr>LLMs in Plain Terms</vt:lpstr>
      <vt:lpstr>What You Get Is What You Asked For</vt:lpstr>
      <vt:lpstr>LLM Agents</vt:lpstr>
      <vt:lpstr>Goal: Autonomous End-to-End Workflow</vt:lpstr>
      <vt:lpstr>Transformers for Vision</vt:lpstr>
      <vt:lpstr>Image Classification with Vision Transformer</vt:lpstr>
      <vt:lpstr>Attention vs Convolution</vt:lpstr>
      <vt:lpstr>Pixel Generation (iGPT)</vt:lpstr>
      <vt:lpstr>Combination of Vision and Text: Multi-Modality</vt:lpstr>
      <vt:lpstr>Image Understanding and Multi-Purpose Models</vt:lpstr>
      <vt:lpstr>PowerPoint Presentation</vt:lpstr>
      <vt:lpstr>PowerPoint Presentation</vt:lpstr>
      <vt:lpstr>Preview: Image Synthesis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Felix Wick</dc:creator>
  <cp:lastModifiedBy>Wick, Felix</cp:lastModifiedBy>
  <cp:revision>414</cp:revision>
  <dcterms:created xsi:type="dcterms:W3CDTF">2022-07-19T11:32:37Z</dcterms:created>
  <dcterms:modified xsi:type="dcterms:W3CDTF">2024-07-24T10:08:58Z</dcterms:modified>
</cp:coreProperties>
</file>

<file path=docProps/thumbnail.jpeg>
</file>